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4" r:id="rId9"/>
    <p:sldId id="267" r:id="rId10"/>
    <p:sldId id="268" r:id="rId11"/>
    <p:sldId id="27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\profond10\repas%20club%20et%20PROFOND%2010\courbe%20adherents%20club%20Profond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\profond10\repas%20club%20et%20PROFOND%2010\courbe%20adherents%20club%20Profond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\profond10\repas%20club%20et%20PROFOND%2010\courbe%20adherents%20club%20Profond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\profond10\repas%20club%20et%20PROFOND%2010\courbe%20adherents%20club%20Profond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47492845502373E-2"/>
          <c:y val="5.0925925925925923E-2"/>
          <c:w val="0.89236444529799652"/>
          <c:h val="0.72044619422572176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Feuil1!$G$45:$G$74</c:f>
              <c:strCache>
                <c:ptCount val="30"/>
                <c:pt idx="0">
                  <c:v>94-95</c:v>
                </c:pt>
                <c:pt idx="1">
                  <c:v>95-96</c:v>
                </c:pt>
                <c:pt idx="2">
                  <c:v>96-97</c:v>
                </c:pt>
                <c:pt idx="3">
                  <c:v>97-98</c:v>
                </c:pt>
                <c:pt idx="4">
                  <c:v>98-99</c:v>
                </c:pt>
                <c:pt idx="5">
                  <c:v>99-00</c:v>
                </c:pt>
                <c:pt idx="6">
                  <c:v>00-01</c:v>
                </c:pt>
                <c:pt idx="7">
                  <c:v> 01-02</c:v>
                </c:pt>
                <c:pt idx="8">
                  <c:v> 02-03</c:v>
                </c:pt>
                <c:pt idx="9">
                  <c:v> 03-04 </c:v>
                </c:pt>
                <c:pt idx="10">
                  <c:v> 04-05</c:v>
                </c:pt>
                <c:pt idx="11">
                  <c:v> 05-06 </c:v>
                </c:pt>
                <c:pt idx="12">
                  <c:v> 06-07</c:v>
                </c:pt>
                <c:pt idx="13">
                  <c:v> 07-08</c:v>
                </c:pt>
                <c:pt idx="14">
                  <c:v> 08-09 </c:v>
                </c:pt>
                <c:pt idx="15">
                  <c:v> 09-10</c:v>
                </c:pt>
                <c:pt idx="16">
                  <c:v> 10-11</c:v>
                </c:pt>
                <c:pt idx="17">
                  <c:v> 11-12</c:v>
                </c:pt>
                <c:pt idx="18">
                  <c:v> 12-13</c:v>
                </c:pt>
                <c:pt idx="19">
                  <c:v> 13-14 </c:v>
                </c:pt>
                <c:pt idx="20">
                  <c:v> 14-15</c:v>
                </c:pt>
                <c:pt idx="21">
                  <c:v> 15-16</c:v>
                </c:pt>
                <c:pt idx="22">
                  <c:v> 16-17</c:v>
                </c:pt>
                <c:pt idx="23">
                  <c:v> 17-18</c:v>
                </c:pt>
                <c:pt idx="24">
                  <c:v> 18-19</c:v>
                </c:pt>
                <c:pt idx="25">
                  <c:v> 19-20</c:v>
                </c:pt>
                <c:pt idx="26">
                  <c:v> 20-21</c:v>
                </c:pt>
                <c:pt idx="27">
                  <c:v> 21-22</c:v>
                </c:pt>
                <c:pt idx="28">
                  <c:v> 22-23</c:v>
                </c:pt>
                <c:pt idx="29">
                  <c:v>23-24</c:v>
                </c:pt>
              </c:strCache>
            </c:strRef>
          </c:cat>
          <c:val>
            <c:numRef>
              <c:f>Feuil1!$H$45:$H$74</c:f>
              <c:numCache>
                <c:formatCode>General</c:formatCode>
                <c:ptCount val="30"/>
                <c:pt idx="0">
                  <c:v>24</c:v>
                </c:pt>
                <c:pt idx="1">
                  <c:v>31</c:v>
                </c:pt>
                <c:pt idx="2">
                  <c:v>40</c:v>
                </c:pt>
                <c:pt idx="3">
                  <c:v>28</c:v>
                </c:pt>
                <c:pt idx="4">
                  <c:v>50</c:v>
                </c:pt>
                <c:pt idx="5">
                  <c:v>52</c:v>
                </c:pt>
                <c:pt idx="6">
                  <c:v>56</c:v>
                </c:pt>
                <c:pt idx="7">
                  <c:v>58</c:v>
                </c:pt>
                <c:pt idx="8">
                  <c:v>51</c:v>
                </c:pt>
                <c:pt idx="9">
                  <c:v>62</c:v>
                </c:pt>
                <c:pt idx="10">
                  <c:v>70</c:v>
                </c:pt>
                <c:pt idx="11">
                  <c:v>57</c:v>
                </c:pt>
                <c:pt idx="12">
                  <c:v>61</c:v>
                </c:pt>
                <c:pt idx="13">
                  <c:v>49</c:v>
                </c:pt>
                <c:pt idx="14">
                  <c:v>55</c:v>
                </c:pt>
                <c:pt idx="15">
                  <c:v>85</c:v>
                </c:pt>
                <c:pt idx="16">
                  <c:v>81</c:v>
                </c:pt>
                <c:pt idx="17">
                  <c:v>77</c:v>
                </c:pt>
                <c:pt idx="18">
                  <c:v>75</c:v>
                </c:pt>
                <c:pt idx="19">
                  <c:v>85</c:v>
                </c:pt>
                <c:pt idx="20">
                  <c:v>81</c:v>
                </c:pt>
                <c:pt idx="21">
                  <c:v>70</c:v>
                </c:pt>
                <c:pt idx="22">
                  <c:v>74</c:v>
                </c:pt>
                <c:pt idx="23">
                  <c:v>73</c:v>
                </c:pt>
                <c:pt idx="24">
                  <c:v>82</c:v>
                </c:pt>
                <c:pt idx="25">
                  <c:v>85</c:v>
                </c:pt>
                <c:pt idx="26">
                  <c:v>59</c:v>
                </c:pt>
                <c:pt idx="27">
                  <c:v>71</c:v>
                </c:pt>
                <c:pt idx="28">
                  <c:v>61</c:v>
                </c:pt>
                <c:pt idx="29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E-4C6F-98B2-87CCBDAA89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4501935"/>
        <c:axId val="748267391"/>
      </c:lineChart>
      <c:catAx>
        <c:axId val="744501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saison</a:t>
                </a:r>
                <a:r>
                  <a:rPr lang="fr-FR" sz="1400" baseline="0"/>
                  <a:t>s</a:t>
                </a:r>
                <a:endParaRPr lang="fr-FR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8267391"/>
        <c:crosses val="autoZero"/>
        <c:auto val="1"/>
        <c:lblAlgn val="ctr"/>
        <c:lblOffset val="100"/>
        <c:noMultiLvlLbl val="0"/>
      </c:catAx>
      <c:valAx>
        <c:axId val="748267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Nombre</a:t>
                </a:r>
                <a:r>
                  <a:rPr lang="fr-FR" sz="1400" baseline="0"/>
                  <a:t> d'adhérents </a:t>
                </a:r>
                <a:endParaRPr lang="fr-FR" sz="1400"/>
              </a:p>
            </c:rich>
          </c:tx>
          <c:layout>
            <c:manualLayout>
              <c:xMode val="edge"/>
              <c:yMode val="edge"/>
              <c:x val="1.1053495416704444E-2"/>
              <c:y val="0.16359182939012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50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47492845502373E-2"/>
          <c:y val="5.0925925925925923E-2"/>
          <c:w val="0.89236444529799652"/>
          <c:h val="0.72044619422572176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Feuil1!$G$45:$G$74</c:f>
              <c:strCache>
                <c:ptCount val="30"/>
                <c:pt idx="0">
                  <c:v>94-95</c:v>
                </c:pt>
                <c:pt idx="1">
                  <c:v>95-96</c:v>
                </c:pt>
                <c:pt idx="2">
                  <c:v>96-97</c:v>
                </c:pt>
                <c:pt idx="3">
                  <c:v>97-98</c:v>
                </c:pt>
                <c:pt idx="4">
                  <c:v>98-99</c:v>
                </c:pt>
                <c:pt idx="5">
                  <c:v>99-00</c:v>
                </c:pt>
                <c:pt idx="6">
                  <c:v>00-01</c:v>
                </c:pt>
                <c:pt idx="7">
                  <c:v> 01-02</c:v>
                </c:pt>
                <c:pt idx="8">
                  <c:v> 02-03</c:v>
                </c:pt>
                <c:pt idx="9">
                  <c:v> 03-04 </c:v>
                </c:pt>
                <c:pt idx="10">
                  <c:v> 04-05</c:v>
                </c:pt>
                <c:pt idx="11">
                  <c:v> 05-06 </c:v>
                </c:pt>
                <c:pt idx="12">
                  <c:v> 06-07</c:v>
                </c:pt>
                <c:pt idx="13">
                  <c:v> 07-08</c:v>
                </c:pt>
                <c:pt idx="14">
                  <c:v> 08-09 </c:v>
                </c:pt>
                <c:pt idx="15">
                  <c:v> 09-10</c:v>
                </c:pt>
                <c:pt idx="16">
                  <c:v> 10-11</c:v>
                </c:pt>
                <c:pt idx="17">
                  <c:v> 11-12</c:v>
                </c:pt>
                <c:pt idx="18">
                  <c:v> 12-13</c:v>
                </c:pt>
                <c:pt idx="19">
                  <c:v> 13-14 </c:v>
                </c:pt>
                <c:pt idx="20">
                  <c:v> 14-15</c:v>
                </c:pt>
                <c:pt idx="21">
                  <c:v> 15-16</c:v>
                </c:pt>
                <c:pt idx="22">
                  <c:v> 16-17</c:v>
                </c:pt>
                <c:pt idx="23">
                  <c:v> 17-18</c:v>
                </c:pt>
                <c:pt idx="24">
                  <c:v> 18-19</c:v>
                </c:pt>
                <c:pt idx="25">
                  <c:v> 19-20</c:v>
                </c:pt>
                <c:pt idx="26">
                  <c:v> 20-21</c:v>
                </c:pt>
                <c:pt idx="27">
                  <c:v> 21-22</c:v>
                </c:pt>
                <c:pt idx="28">
                  <c:v> 22-23</c:v>
                </c:pt>
                <c:pt idx="29">
                  <c:v>23-24</c:v>
                </c:pt>
              </c:strCache>
            </c:strRef>
          </c:cat>
          <c:val>
            <c:numRef>
              <c:f>Feuil1!$H$45:$H$74</c:f>
              <c:numCache>
                <c:formatCode>General</c:formatCode>
                <c:ptCount val="30"/>
                <c:pt idx="0">
                  <c:v>24</c:v>
                </c:pt>
                <c:pt idx="1">
                  <c:v>31</c:v>
                </c:pt>
                <c:pt idx="2">
                  <c:v>40</c:v>
                </c:pt>
                <c:pt idx="3">
                  <c:v>28</c:v>
                </c:pt>
                <c:pt idx="4">
                  <c:v>50</c:v>
                </c:pt>
                <c:pt idx="5">
                  <c:v>52</c:v>
                </c:pt>
                <c:pt idx="6">
                  <c:v>56</c:v>
                </c:pt>
                <c:pt idx="7">
                  <c:v>58</c:v>
                </c:pt>
                <c:pt idx="8">
                  <c:v>51</c:v>
                </c:pt>
                <c:pt idx="9">
                  <c:v>62</c:v>
                </c:pt>
                <c:pt idx="10">
                  <c:v>70</c:v>
                </c:pt>
                <c:pt idx="11">
                  <c:v>57</c:v>
                </c:pt>
                <c:pt idx="12">
                  <c:v>61</c:v>
                </c:pt>
                <c:pt idx="13">
                  <c:v>49</c:v>
                </c:pt>
                <c:pt idx="14">
                  <c:v>55</c:v>
                </c:pt>
                <c:pt idx="15">
                  <c:v>85</c:v>
                </c:pt>
                <c:pt idx="16">
                  <c:v>81</c:v>
                </c:pt>
                <c:pt idx="17">
                  <c:v>77</c:v>
                </c:pt>
                <c:pt idx="18">
                  <c:v>75</c:v>
                </c:pt>
                <c:pt idx="19">
                  <c:v>85</c:v>
                </c:pt>
                <c:pt idx="20">
                  <c:v>81</c:v>
                </c:pt>
                <c:pt idx="21">
                  <c:v>70</c:v>
                </c:pt>
                <c:pt idx="22">
                  <c:v>74</c:v>
                </c:pt>
                <c:pt idx="23">
                  <c:v>73</c:v>
                </c:pt>
                <c:pt idx="24">
                  <c:v>82</c:v>
                </c:pt>
                <c:pt idx="25">
                  <c:v>85</c:v>
                </c:pt>
                <c:pt idx="26">
                  <c:v>59</c:v>
                </c:pt>
                <c:pt idx="27">
                  <c:v>71</c:v>
                </c:pt>
                <c:pt idx="28">
                  <c:v>61</c:v>
                </c:pt>
                <c:pt idx="29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E-4C6F-98B2-87CCBDAA89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4501935"/>
        <c:axId val="748267391"/>
      </c:lineChart>
      <c:catAx>
        <c:axId val="744501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saison</a:t>
                </a:r>
                <a:r>
                  <a:rPr lang="fr-FR" sz="1400" baseline="0"/>
                  <a:t>s</a:t>
                </a:r>
                <a:endParaRPr lang="fr-FR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8267391"/>
        <c:crosses val="autoZero"/>
        <c:auto val="1"/>
        <c:lblAlgn val="ctr"/>
        <c:lblOffset val="100"/>
        <c:noMultiLvlLbl val="0"/>
      </c:catAx>
      <c:valAx>
        <c:axId val="748267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Nombre</a:t>
                </a:r>
                <a:r>
                  <a:rPr lang="fr-FR" sz="1400" baseline="0"/>
                  <a:t> d'adhérents </a:t>
                </a:r>
                <a:endParaRPr lang="fr-FR" sz="1400"/>
              </a:p>
            </c:rich>
          </c:tx>
          <c:layout>
            <c:manualLayout>
              <c:xMode val="edge"/>
              <c:yMode val="edge"/>
              <c:x val="1.1053495416704444E-2"/>
              <c:y val="0.16359182939012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50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47492845502373E-2"/>
          <c:y val="5.0925925925925923E-2"/>
          <c:w val="0.89236444529799652"/>
          <c:h val="0.72044619422572176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Feuil1!$G$45:$G$74</c:f>
              <c:strCache>
                <c:ptCount val="30"/>
                <c:pt idx="0">
                  <c:v>94-95</c:v>
                </c:pt>
                <c:pt idx="1">
                  <c:v>95-96</c:v>
                </c:pt>
                <c:pt idx="2">
                  <c:v>96-97</c:v>
                </c:pt>
                <c:pt idx="3">
                  <c:v>97-98</c:v>
                </c:pt>
                <c:pt idx="4">
                  <c:v>98-99</c:v>
                </c:pt>
                <c:pt idx="5">
                  <c:v>99-00</c:v>
                </c:pt>
                <c:pt idx="6">
                  <c:v>00-01</c:v>
                </c:pt>
                <c:pt idx="7">
                  <c:v> 01-02</c:v>
                </c:pt>
                <c:pt idx="8">
                  <c:v> 02-03</c:v>
                </c:pt>
                <c:pt idx="9">
                  <c:v> 03-04 </c:v>
                </c:pt>
                <c:pt idx="10">
                  <c:v> 04-05</c:v>
                </c:pt>
                <c:pt idx="11">
                  <c:v> 05-06 </c:v>
                </c:pt>
                <c:pt idx="12">
                  <c:v> 06-07</c:v>
                </c:pt>
                <c:pt idx="13">
                  <c:v> 07-08</c:v>
                </c:pt>
                <c:pt idx="14">
                  <c:v> 08-09 </c:v>
                </c:pt>
                <c:pt idx="15">
                  <c:v> 09-10</c:v>
                </c:pt>
                <c:pt idx="16">
                  <c:v> 10-11</c:v>
                </c:pt>
                <c:pt idx="17">
                  <c:v> 11-12</c:v>
                </c:pt>
                <c:pt idx="18">
                  <c:v> 12-13</c:v>
                </c:pt>
                <c:pt idx="19">
                  <c:v> 13-14 </c:v>
                </c:pt>
                <c:pt idx="20">
                  <c:v> 14-15</c:v>
                </c:pt>
                <c:pt idx="21">
                  <c:v> 15-16</c:v>
                </c:pt>
                <c:pt idx="22">
                  <c:v> 16-17</c:v>
                </c:pt>
                <c:pt idx="23">
                  <c:v> 17-18</c:v>
                </c:pt>
                <c:pt idx="24">
                  <c:v> 18-19</c:v>
                </c:pt>
                <c:pt idx="25">
                  <c:v> 19-20</c:v>
                </c:pt>
                <c:pt idx="26">
                  <c:v> 20-21</c:v>
                </c:pt>
                <c:pt idx="27">
                  <c:v> 21-22</c:v>
                </c:pt>
                <c:pt idx="28">
                  <c:v> 22-23</c:v>
                </c:pt>
                <c:pt idx="29">
                  <c:v>23-24</c:v>
                </c:pt>
              </c:strCache>
            </c:strRef>
          </c:cat>
          <c:val>
            <c:numRef>
              <c:f>Feuil1!$H$45:$H$74</c:f>
              <c:numCache>
                <c:formatCode>General</c:formatCode>
                <c:ptCount val="30"/>
                <c:pt idx="0">
                  <c:v>24</c:v>
                </c:pt>
                <c:pt idx="1">
                  <c:v>31</c:v>
                </c:pt>
                <c:pt idx="2">
                  <c:v>40</c:v>
                </c:pt>
                <c:pt idx="3">
                  <c:v>28</c:v>
                </c:pt>
                <c:pt idx="4">
                  <c:v>50</c:v>
                </c:pt>
                <c:pt idx="5">
                  <c:v>52</c:v>
                </c:pt>
                <c:pt idx="6">
                  <c:v>56</c:v>
                </c:pt>
                <c:pt idx="7">
                  <c:v>58</c:v>
                </c:pt>
                <c:pt idx="8">
                  <c:v>51</c:v>
                </c:pt>
                <c:pt idx="9">
                  <c:v>62</c:v>
                </c:pt>
                <c:pt idx="10">
                  <c:v>70</c:v>
                </c:pt>
                <c:pt idx="11">
                  <c:v>57</c:v>
                </c:pt>
                <c:pt idx="12">
                  <c:v>61</c:v>
                </c:pt>
                <c:pt idx="13">
                  <c:v>49</c:v>
                </c:pt>
                <c:pt idx="14">
                  <c:v>55</c:v>
                </c:pt>
                <c:pt idx="15">
                  <c:v>85</c:v>
                </c:pt>
                <c:pt idx="16">
                  <c:v>81</c:v>
                </c:pt>
                <c:pt idx="17">
                  <c:v>77</c:v>
                </c:pt>
                <c:pt idx="18">
                  <c:v>75</c:v>
                </c:pt>
                <c:pt idx="19">
                  <c:v>85</c:v>
                </c:pt>
                <c:pt idx="20">
                  <c:v>81</c:v>
                </c:pt>
                <c:pt idx="21">
                  <c:v>70</c:v>
                </c:pt>
                <c:pt idx="22">
                  <c:v>74</c:v>
                </c:pt>
                <c:pt idx="23">
                  <c:v>73</c:v>
                </c:pt>
                <c:pt idx="24">
                  <c:v>82</c:v>
                </c:pt>
                <c:pt idx="25">
                  <c:v>85</c:v>
                </c:pt>
                <c:pt idx="26">
                  <c:v>59</c:v>
                </c:pt>
                <c:pt idx="27">
                  <c:v>71</c:v>
                </c:pt>
                <c:pt idx="28">
                  <c:v>61</c:v>
                </c:pt>
                <c:pt idx="29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E-4C6F-98B2-87CCBDAA89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4501935"/>
        <c:axId val="748267391"/>
      </c:lineChart>
      <c:catAx>
        <c:axId val="744501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saison</a:t>
                </a:r>
                <a:r>
                  <a:rPr lang="fr-FR" sz="1400" baseline="0"/>
                  <a:t>s</a:t>
                </a:r>
                <a:endParaRPr lang="fr-FR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8267391"/>
        <c:crosses val="autoZero"/>
        <c:auto val="1"/>
        <c:lblAlgn val="ctr"/>
        <c:lblOffset val="100"/>
        <c:noMultiLvlLbl val="0"/>
      </c:catAx>
      <c:valAx>
        <c:axId val="748267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Nombre</a:t>
                </a:r>
                <a:r>
                  <a:rPr lang="fr-FR" sz="1400" baseline="0"/>
                  <a:t> d'adhérents </a:t>
                </a:r>
                <a:endParaRPr lang="fr-FR" sz="1400"/>
              </a:p>
            </c:rich>
          </c:tx>
          <c:layout>
            <c:manualLayout>
              <c:xMode val="edge"/>
              <c:yMode val="edge"/>
              <c:x val="1.1053495416704444E-2"/>
              <c:y val="0.16359182939012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50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Feuil1!$B$80:$B$89</c:f>
              <c:strCache>
                <c:ptCount val="10"/>
                <c:pt idx="0">
                  <c:v>de 0 à 14 ans</c:v>
                </c:pt>
                <c:pt idx="1">
                  <c:v>de 15 à 19 ans</c:v>
                </c:pt>
                <c:pt idx="2">
                  <c:v>de 20 à 29 ans</c:v>
                </c:pt>
                <c:pt idx="3">
                  <c:v>de 30 à 39 ans</c:v>
                </c:pt>
                <c:pt idx="4">
                  <c:v>de 40 à 49 ans</c:v>
                </c:pt>
                <c:pt idx="5">
                  <c:v>de 50 à 59 ans</c:v>
                </c:pt>
                <c:pt idx="6">
                  <c:v>de 60 à 69 ans</c:v>
                </c:pt>
                <c:pt idx="7">
                  <c:v>de 70 à 79 ans</c:v>
                </c:pt>
                <c:pt idx="8">
                  <c:v>de 80 à 89 ans</c:v>
                </c:pt>
                <c:pt idx="9">
                  <c:v>de 90 à 99 ans</c:v>
                </c:pt>
              </c:strCache>
            </c:strRef>
          </c:cat>
          <c:val>
            <c:numRef>
              <c:f>Feuil1!$C$80:$C$89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18</c:v>
                </c:pt>
                <c:pt idx="6">
                  <c:v>20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8-4D99-B016-677A1ECE42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3797471"/>
        <c:axId val="860653855"/>
      </c:barChart>
      <c:catAx>
        <c:axId val="743797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saison 2023-2024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860653855"/>
        <c:crosses val="autoZero"/>
        <c:auto val="0"/>
        <c:lblAlgn val="ctr"/>
        <c:lblOffset val="100"/>
        <c:noMultiLvlLbl val="0"/>
      </c:catAx>
      <c:valAx>
        <c:axId val="86065385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 d'adherents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crossAx val="74379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18d12cccf6ff602e12c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1D216-4363-21FB-66FC-720DD1E4D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391" y="2433465"/>
            <a:ext cx="6158077" cy="1236227"/>
          </a:xfrm>
        </p:spPr>
        <p:txBody>
          <a:bodyPr/>
          <a:lstStyle/>
          <a:p>
            <a:r>
              <a:rPr lang="fr-FR" dirty="0"/>
              <a:t>PROFOND 10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C5E642-EAB9-08DC-41F9-6305B53BE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195" y="3806421"/>
            <a:ext cx="5786273" cy="1371599"/>
          </a:xfrm>
        </p:spPr>
        <p:txBody>
          <a:bodyPr/>
          <a:lstStyle/>
          <a:p>
            <a:r>
              <a:rPr lang="fr-FR" dirty="0"/>
              <a:t>LES QUELQUES CHIFFRES DE LA SECRETAIRE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478C4-7B08-2338-8B56-D898DD13DCF7}"/>
              </a:ext>
            </a:extLst>
          </p:cNvPr>
          <p:cNvSpPr txBox="1"/>
          <p:nvPr/>
        </p:nvSpPr>
        <p:spPr>
          <a:xfrm rot="16200000">
            <a:off x="-1701053" y="3038749"/>
            <a:ext cx="3939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243FB3-D02E-E956-914B-20191D00A4E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84" y="183520"/>
            <a:ext cx="2811456" cy="374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78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2703964"/>
            <a:ext cx="2394409" cy="91579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E71CAD-5F58-F32E-2743-2F633C70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09" y="27124"/>
            <a:ext cx="6962463" cy="63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2703964"/>
            <a:ext cx="2394409" cy="91579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RECETTES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AC4538-7C3E-CA75-79C5-C8EE0471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92" y="315121"/>
            <a:ext cx="8014263" cy="5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24" y="582706"/>
            <a:ext cx="7938108" cy="578854"/>
          </a:xfrm>
        </p:spPr>
        <p:txBody>
          <a:bodyPr>
            <a:normAutofit fontScale="90000"/>
          </a:bodyPr>
          <a:lstStyle/>
          <a:p>
            <a:r>
              <a:rPr lang="fr-FR" dirty="0"/>
              <a:t>Le BILAN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B5B76D-94E3-F5A0-B2FF-82FCF3CE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43" y="1315351"/>
            <a:ext cx="8716399" cy="44603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1A2D4D-E025-D100-92A8-F64650C8E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729" y="3221610"/>
            <a:ext cx="2187130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43" y="410605"/>
            <a:ext cx="10364451" cy="1596177"/>
          </a:xfrm>
        </p:spPr>
        <p:txBody>
          <a:bodyPr/>
          <a:lstStyle/>
          <a:p>
            <a:r>
              <a:rPr lang="fr-FR" dirty="0"/>
              <a:t>Des QUESTIONS  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</p:spTree>
    <p:extLst>
      <p:ext uri="{BB962C8B-B14F-4D97-AF65-F5344CB8AC3E}">
        <p14:creationId xmlns:p14="http://schemas.microsoft.com/office/powerpoint/2010/main" val="320366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05872"/>
            <a:ext cx="10364451" cy="1596177"/>
          </a:xfrm>
        </p:spPr>
        <p:txBody>
          <a:bodyPr/>
          <a:lstStyle/>
          <a:p>
            <a:r>
              <a:rPr lang="fr-FR" dirty="0" err="1"/>
              <a:t>éVOLUTION</a:t>
            </a:r>
            <a:r>
              <a:rPr lang="fr-FR" dirty="0"/>
              <a:t> DU NOMBRE </a:t>
            </a:r>
            <a:r>
              <a:rPr lang="fr-FR" dirty="0" err="1"/>
              <a:t>d’ADHéRENTS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</p:spTree>
    <p:extLst>
      <p:ext uri="{BB962C8B-B14F-4D97-AF65-F5344CB8AC3E}">
        <p14:creationId xmlns:p14="http://schemas.microsoft.com/office/powerpoint/2010/main" val="303163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08" y="0"/>
            <a:ext cx="10364451" cy="1596177"/>
          </a:xfrm>
        </p:spPr>
        <p:txBody>
          <a:bodyPr/>
          <a:lstStyle/>
          <a:p>
            <a:r>
              <a:rPr lang="fr-FR" dirty="0" err="1"/>
              <a:t>éVOLUTION</a:t>
            </a:r>
            <a:r>
              <a:rPr lang="fr-FR" dirty="0"/>
              <a:t> DU NOMBRE </a:t>
            </a:r>
            <a:r>
              <a:rPr lang="fr-FR" dirty="0" err="1"/>
              <a:t>d’ADHéRENTS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9AD00C2-E6A0-6A0C-94E6-6463165A52C4}"/>
              </a:ext>
            </a:extLst>
          </p:cNvPr>
          <p:cNvGraphicFramePr>
            <a:graphicFrameLocks/>
          </p:cNvGraphicFramePr>
          <p:nvPr/>
        </p:nvGraphicFramePr>
        <p:xfrm>
          <a:off x="1622612" y="1676400"/>
          <a:ext cx="8847268" cy="336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DA46C21D-1E32-04DF-104C-BA5C852EDF00}"/>
              </a:ext>
            </a:extLst>
          </p:cNvPr>
          <p:cNvSpPr txBox="1"/>
          <p:nvPr/>
        </p:nvSpPr>
        <p:spPr>
          <a:xfrm>
            <a:off x="770963" y="5040630"/>
            <a:ext cx="39803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Pour la Saison 2023-2024: 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dirty="0"/>
            </a:br>
            <a:r>
              <a:rPr lang="fr-FR" sz="3200" dirty="0">
                <a:solidFill>
                  <a:srgbClr val="0070C0"/>
                </a:solidFill>
              </a:rPr>
              <a:t>64</a:t>
            </a:r>
            <a:r>
              <a:rPr lang="fr-FR" sz="2000" dirty="0">
                <a:solidFill>
                  <a:srgbClr val="0070C0"/>
                </a:solidFill>
              </a:rPr>
              <a:t> Adhérents </a:t>
            </a:r>
          </a:p>
        </p:txBody>
      </p:sp>
    </p:spTree>
    <p:extLst>
      <p:ext uri="{BB962C8B-B14F-4D97-AF65-F5344CB8AC3E}">
        <p14:creationId xmlns:p14="http://schemas.microsoft.com/office/powerpoint/2010/main" val="396333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08" y="0"/>
            <a:ext cx="10364451" cy="1596177"/>
          </a:xfrm>
        </p:spPr>
        <p:txBody>
          <a:bodyPr/>
          <a:lstStyle/>
          <a:p>
            <a:r>
              <a:rPr lang="fr-FR" dirty="0" err="1"/>
              <a:t>éVOLUTION</a:t>
            </a:r>
            <a:r>
              <a:rPr lang="fr-FR" dirty="0"/>
              <a:t> DU NOMBRE </a:t>
            </a:r>
            <a:r>
              <a:rPr lang="fr-FR" dirty="0" err="1"/>
              <a:t>d’ADHéRENTS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9AD00C2-E6A0-6A0C-94E6-6463165A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44870"/>
              </p:ext>
            </p:extLst>
          </p:nvPr>
        </p:nvGraphicFramePr>
        <p:xfrm>
          <a:off x="2689412" y="1488142"/>
          <a:ext cx="7430843" cy="277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2F8BADB-4AF0-B8DC-270B-090AA939E230}"/>
              </a:ext>
            </a:extLst>
          </p:cNvPr>
          <p:cNvSpPr txBox="1"/>
          <p:nvPr/>
        </p:nvSpPr>
        <p:spPr>
          <a:xfrm>
            <a:off x="627528" y="4787153"/>
            <a:ext cx="58718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Pour la Saison 2023-2024: </a:t>
            </a:r>
            <a:br>
              <a:rPr lang="fr-FR" dirty="0"/>
            </a:br>
            <a:r>
              <a:rPr lang="fr-FR" sz="3200" dirty="0">
                <a:solidFill>
                  <a:srgbClr val="0070C0"/>
                </a:solidFill>
              </a:rPr>
              <a:t>64</a:t>
            </a:r>
            <a:r>
              <a:rPr lang="fr-FR" sz="2000" dirty="0">
                <a:solidFill>
                  <a:srgbClr val="0070C0"/>
                </a:solidFill>
              </a:rPr>
              <a:t> Adhérents  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augmentation de 5%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par rapport à la saison passée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8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08" y="0"/>
            <a:ext cx="10364451" cy="1596177"/>
          </a:xfrm>
        </p:spPr>
        <p:txBody>
          <a:bodyPr/>
          <a:lstStyle/>
          <a:p>
            <a:r>
              <a:rPr lang="fr-FR" dirty="0" err="1"/>
              <a:t>éVOLUTION</a:t>
            </a:r>
            <a:r>
              <a:rPr lang="fr-FR" dirty="0"/>
              <a:t> DU NOMBRE </a:t>
            </a:r>
            <a:r>
              <a:rPr lang="fr-FR" dirty="0" err="1"/>
              <a:t>d’ADHéRENTS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9AD00C2-E6A0-6A0C-94E6-6463165A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22741"/>
              </p:ext>
            </p:extLst>
          </p:nvPr>
        </p:nvGraphicFramePr>
        <p:xfrm>
          <a:off x="2626659" y="1488142"/>
          <a:ext cx="7493596" cy="2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2F8BADB-4AF0-B8DC-270B-090AA939E230}"/>
              </a:ext>
            </a:extLst>
          </p:cNvPr>
          <p:cNvSpPr txBox="1"/>
          <p:nvPr/>
        </p:nvSpPr>
        <p:spPr>
          <a:xfrm>
            <a:off x="914399" y="4580965"/>
            <a:ext cx="58718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Pour la Saison 2023-2024: </a:t>
            </a:r>
            <a:br>
              <a:rPr lang="fr-FR" dirty="0"/>
            </a:br>
            <a:r>
              <a:rPr lang="fr-FR" sz="3200" dirty="0">
                <a:solidFill>
                  <a:srgbClr val="0070C0"/>
                </a:solidFill>
              </a:rPr>
              <a:t>64</a:t>
            </a:r>
            <a:r>
              <a:rPr lang="fr-FR" sz="2000" dirty="0">
                <a:solidFill>
                  <a:srgbClr val="0070C0"/>
                </a:solidFill>
              </a:rPr>
              <a:t> Adhérents  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Dont  25 % de </a:t>
            </a:r>
            <a:r>
              <a:rPr lang="fr-FR" sz="2000" dirty="0" err="1">
                <a:solidFill>
                  <a:srgbClr val="FF0000"/>
                </a:solidFill>
              </a:rPr>
              <a:t>FEMMEs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(contre 40% pour la saison passée)</a:t>
            </a:r>
          </a:p>
        </p:txBody>
      </p:sp>
    </p:spTree>
    <p:extLst>
      <p:ext uri="{BB962C8B-B14F-4D97-AF65-F5344CB8AC3E}">
        <p14:creationId xmlns:p14="http://schemas.microsoft.com/office/powerpoint/2010/main" val="410444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2083324"/>
            <a:ext cx="10364451" cy="1596177"/>
          </a:xfrm>
        </p:spPr>
        <p:txBody>
          <a:bodyPr/>
          <a:lstStyle/>
          <a:p>
            <a:r>
              <a:rPr lang="fr-FR" dirty="0"/>
              <a:t>REPARTITION PAR TRANCHE D’AGE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</p:spTree>
    <p:extLst>
      <p:ext uri="{BB962C8B-B14F-4D97-AF65-F5344CB8AC3E}">
        <p14:creationId xmlns:p14="http://schemas.microsoft.com/office/powerpoint/2010/main" val="378188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10FB-F640-2665-05DE-6B91D52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08" y="0"/>
            <a:ext cx="10364451" cy="1596177"/>
          </a:xfrm>
        </p:spPr>
        <p:txBody>
          <a:bodyPr/>
          <a:lstStyle/>
          <a:p>
            <a:r>
              <a:rPr lang="fr-FR" dirty="0"/>
              <a:t>REPARTITION PAR TRANCHE D’AGE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229B8-C80D-26FD-ED71-9A311CC3C053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A46C21D-1E32-04DF-104C-BA5C852EDF00}"/>
              </a:ext>
            </a:extLst>
          </p:cNvPr>
          <p:cNvSpPr txBox="1"/>
          <p:nvPr/>
        </p:nvSpPr>
        <p:spPr>
          <a:xfrm>
            <a:off x="923363" y="5261823"/>
            <a:ext cx="5680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Moyenne d’âge :  </a:t>
            </a:r>
            <a:r>
              <a:rPr lang="fr-FR" sz="3200" dirty="0">
                <a:solidFill>
                  <a:srgbClr val="0070C0"/>
                </a:solidFill>
              </a:rPr>
              <a:t>50</a:t>
            </a:r>
            <a:r>
              <a:rPr lang="fr-FR" sz="2000" dirty="0">
                <a:solidFill>
                  <a:srgbClr val="0070C0"/>
                </a:solidFill>
              </a:rPr>
              <a:t> ans 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(contre 47 ans pour la saison 2022-2023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… mais idem à la moyenne de 2021-2022)</a:t>
            </a: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4F21C6BF-A93C-ED00-9F86-7747DC5D607C}"/>
              </a:ext>
            </a:extLst>
          </p:cNvPr>
          <p:cNvGraphicFramePr>
            <a:graphicFrameLocks/>
          </p:cNvGraphicFramePr>
          <p:nvPr/>
        </p:nvGraphicFramePr>
        <p:xfrm>
          <a:off x="923363" y="1596177"/>
          <a:ext cx="9972962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4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2A48FD1-C4BC-D7CA-2E58-FBDEA7389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132" y="2356736"/>
            <a:ext cx="5127308" cy="2129642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Et pourtant, </a:t>
            </a:r>
          </a:p>
          <a:p>
            <a:endParaRPr lang="fr-FR" dirty="0">
              <a:highlight>
                <a:srgbClr val="FFFF00"/>
              </a:highlight>
            </a:endParaRPr>
          </a:p>
          <a:p>
            <a:r>
              <a:rPr lang="fr-FR" dirty="0">
                <a:highlight>
                  <a:srgbClr val="FFFF00"/>
                </a:highlight>
              </a:rPr>
              <a:t>L’eau froide est vivifiante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82C39F-6A59-7DC5-AA22-7FB45F1D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75" y="227094"/>
            <a:ext cx="3693365" cy="42592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680FB9-9DD1-D341-F0A0-CEA8267162ED}"/>
              </a:ext>
            </a:extLst>
          </p:cNvPr>
          <p:cNvSpPr/>
          <p:nvPr/>
        </p:nvSpPr>
        <p:spPr>
          <a:xfrm>
            <a:off x="9580880" y="457200"/>
            <a:ext cx="56896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4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9D2CA30-9984-F75B-2D9D-BA65C6834AE4}"/>
              </a:ext>
            </a:extLst>
          </p:cNvPr>
          <p:cNvSpPr txBox="1">
            <a:spLocks/>
          </p:cNvSpPr>
          <p:nvPr/>
        </p:nvSpPr>
        <p:spPr>
          <a:xfrm>
            <a:off x="462172" y="2348624"/>
            <a:ext cx="6158077" cy="1236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PROFOND 10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E227852-FBA3-4AFF-2A10-7BF1B593CD30}"/>
              </a:ext>
            </a:extLst>
          </p:cNvPr>
          <p:cNvSpPr txBox="1">
            <a:spLocks/>
          </p:cNvSpPr>
          <p:nvPr/>
        </p:nvSpPr>
        <p:spPr>
          <a:xfrm>
            <a:off x="1574534" y="3891263"/>
            <a:ext cx="4128681" cy="137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COMPTES DE LA TRESORIERE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3AEF97-21E6-D50A-2D7E-0B94E213B1CC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4BF82C-178F-1707-2154-88007B5F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15" y="671392"/>
            <a:ext cx="5179725" cy="4182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7C1DC5-7D33-B4F3-B39B-BA7CCCB517DE}"/>
              </a:ext>
            </a:extLst>
          </p:cNvPr>
          <p:cNvSpPr/>
          <p:nvPr/>
        </p:nvSpPr>
        <p:spPr>
          <a:xfrm>
            <a:off x="8672660" y="3429000"/>
            <a:ext cx="1743959" cy="5396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PROFOND 10</a:t>
            </a:r>
          </a:p>
        </p:txBody>
      </p:sp>
    </p:spTree>
    <p:extLst>
      <p:ext uri="{BB962C8B-B14F-4D97-AF65-F5344CB8AC3E}">
        <p14:creationId xmlns:p14="http://schemas.microsoft.com/office/powerpoint/2010/main" val="60307592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160</TotalTime>
  <Words>218</Words>
  <Application>Microsoft Office PowerPoint</Application>
  <PresentationFormat>Grand écran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Ronds dans l’eau</vt:lpstr>
      <vt:lpstr>PROFOND 10</vt:lpstr>
      <vt:lpstr>éVOLUTION DU NOMBRE d’ADHéRENTS</vt:lpstr>
      <vt:lpstr>éVOLUTION DU NOMBRE d’ADHéRENTS</vt:lpstr>
      <vt:lpstr>éVOLUTION DU NOMBRE d’ADHéRENTS</vt:lpstr>
      <vt:lpstr>éVOLUTION DU NOMBRE d’ADHéRENTS</vt:lpstr>
      <vt:lpstr>REPARTITION PAR TRANCHE D’AGE</vt:lpstr>
      <vt:lpstr>REPARTITION PAR TRANCHE D’AGE</vt:lpstr>
      <vt:lpstr>Présentation PowerPoint</vt:lpstr>
      <vt:lpstr>Présentation PowerPoint</vt:lpstr>
      <vt:lpstr>Les DEPENSES</vt:lpstr>
      <vt:lpstr>Les RECETTES</vt:lpstr>
      <vt:lpstr>Le BILAN</vt:lpstr>
      <vt:lpstr>Des QUESTIONS  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PROFOND 10</dc:title>
  <dc:creator>Beluga ADMIN</dc:creator>
  <cp:lastModifiedBy>Beluga ADMIN</cp:lastModifiedBy>
  <cp:revision>9</cp:revision>
  <dcterms:created xsi:type="dcterms:W3CDTF">2024-01-16T13:43:08Z</dcterms:created>
  <dcterms:modified xsi:type="dcterms:W3CDTF">2024-01-22T10:38:46Z</dcterms:modified>
</cp:coreProperties>
</file>